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  <p:sldId id="983" r:id="rId7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3.sv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27" y="-70764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114" name="19 CuadroTexto">
            <a:extLst>
              <a:ext uri="{FF2B5EF4-FFF2-40B4-BE49-F238E27FC236}">
                <a16:creationId xmlns:a16="http://schemas.microsoft.com/office/drawing/2014/main" id="{21EFADA3-0E84-47DE-8981-EEDB9C3BD1FC}"/>
              </a:ext>
            </a:extLst>
          </p:cNvPr>
          <p:cNvSpPr txBox="1"/>
          <p:nvPr/>
        </p:nvSpPr>
        <p:spPr>
          <a:xfrm>
            <a:off x="147338" y="430604"/>
            <a:ext cx="80910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T- 762 </a:t>
            </a:r>
            <a:endParaRPr lang="es-CO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6 Rectángulo">
            <a:extLst>
              <a:ext uri="{FF2B5EF4-FFF2-40B4-BE49-F238E27FC236}">
                <a16:creationId xmlns:a16="http://schemas.microsoft.com/office/drawing/2014/main" id="{830F219F-5765-4A64-942C-53BDC22488A2}"/>
              </a:ext>
            </a:extLst>
          </p:cNvPr>
          <p:cNvSpPr/>
          <p:nvPr/>
        </p:nvSpPr>
        <p:spPr>
          <a:xfrm>
            <a:off x="147338" y="182570"/>
            <a:ext cx="1103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</a:t>
            </a:r>
            <a:r>
              <a:rPr lang="es-ES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EPMSC ERE JP BUCARAMANGA</a:t>
            </a:r>
            <a:endParaRPr lang="es-CO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6" name="28 CuadroTexto">
            <a:extLst>
              <a:ext uri="{FF2B5EF4-FFF2-40B4-BE49-F238E27FC236}">
                <a16:creationId xmlns:a16="http://schemas.microsoft.com/office/drawing/2014/main" id="{EAA47672-FD83-47CB-9540-EE3645B8CDA3}"/>
              </a:ext>
            </a:extLst>
          </p:cNvPr>
          <p:cNvSpPr txBox="1"/>
          <p:nvPr/>
        </p:nvSpPr>
        <p:spPr>
          <a:xfrm>
            <a:off x="5083728" y="1090737"/>
            <a:ext cx="6711193" cy="40011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 defTabSz="457189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y Mejoramiento de la infraestructura física del establecimientos penitenciarios y carcelario.</a:t>
            </a:r>
          </a:p>
        </p:txBody>
      </p:sp>
      <p:sp>
        <p:nvSpPr>
          <p:cNvPr id="117" name="CuadroTexto 42">
            <a:extLst>
              <a:ext uri="{FF2B5EF4-FFF2-40B4-BE49-F238E27FC236}">
                <a16:creationId xmlns:a16="http://schemas.microsoft.com/office/drawing/2014/main" id="{766E6E3B-4674-4458-9F2E-3F9768FA64DB}"/>
              </a:ext>
            </a:extLst>
          </p:cNvPr>
          <p:cNvSpPr txBox="1"/>
          <p:nvPr/>
        </p:nvSpPr>
        <p:spPr>
          <a:xfrm>
            <a:off x="211633" y="1377237"/>
            <a:ext cx="4170719" cy="13388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Oficio de designación de supervisor para el proyecto 31-01-2018. 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Visita de reconocimiento al alcance realizada el día 17 de julio de 2019 en conjunto con el contratista de la obra e interventoría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realizó visita al establecimiento  el día 24 de octubre de 2019 con funcionarios de la USPEC y Contratista  para reconocer las áreas a intervenir y se realizo seguimiento a la entrega de la fase 1 de verificación y complementación técnica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interventoría esta adjudicada y contratada a través del contrato No 2180866 de acuerdo al proceso CPU 030-2017 </a:t>
            </a:r>
          </a:p>
        </p:txBody>
      </p:sp>
      <p:sp>
        <p:nvSpPr>
          <p:cNvPr id="118" name="Rectangle 181">
            <a:extLst>
              <a:ext uri="{FF2B5EF4-FFF2-40B4-BE49-F238E27FC236}">
                <a16:creationId xmlns:a16="http://schemas.microsoft.com/office/drawing/2014/main" id="{56691944-C316-4F66-B2FF-561BCB7A74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83728" y="769752"/>
            <a:ext cx="6711193" cy="288033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1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8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9" name="Rectangle 181">
            <a:extLst>
              <a:ext uri="{FF2B5EF4-FFF2-40B4-BE49-F238E27FC236}">
                <a16:creationId xmlns:a16="http://schemas.microsoft.com/office/drawing/2014/main" id="{DB94D41D-7398-499F-B4DD-4510E3D156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1633" y="886256"/>
            <a:ext cx="4192864" cy="28803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1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8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0" name="Rectangle 181">
            <a:extLst>
              <a:ext uri="{FF2B5EF4-FFF2-40B4-BE49-F238E27FC236}">
                <a16:creationId xmlns:a16="http://schemas.microsoft.com/office/drawing/2014/main" id="{6812CB26-B0E9-4FD8-A38E-F809CE60E1A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4784" y="2942264"/>
            <a:ext cx="4064419" cy="281667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9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1" name="Imagen 120">
            <a:extLst>
              <a:ext uri="{FF2B5EF4-FFF2-40B4-BE49-F238E27FC236}">
                <a16:creationId xmlns:a16="http://schemas.microsoft.com/office/drawing/2014/main" id="{DEAE98F5-9375-464C-9AF7-D79DDC8752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23"/>
          <a:stretch/>
        </p:blipFill>
        <p:spPr>
          <a:xfrm>
            <a:off x="264784" y="3388318"/>
            <a:ext cx="4045525" cy="2520967"/>
          </a:xfrm>
          <a:prstGeom prst="rect">
            <a:avLst/>
          </a:prstGeom>
        </p:spPr>
      </p:pic>
      <p:graphicFrame>
        <p:nvGraphicFramePr>
          <p:cNvPr id="122" name="Tabla 121">
            <a:extLst>
              <a:ext uri="{FF2B5EF4-FFF2-40B4-BE49-F238E27FC236}">
                <a16:creationId xmlns:a16="http://schemas.microsoft.com/office/drawing/2014/main" id="{16421293-BF6B-4A54-AA59-F13AFB905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5954"/>
              </p:ext>
            </p:extLst>
          </p:nvPr>
        </p:nvGraphicFramePr>
        <p:xfrm>
          <a:off x="5083727" y="1640974"/>
          <a:ext cx="6711194" cy="488418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04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6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719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9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271">
                <a:tc>
                  <a:txBody>
                    <a:bodyPr/>
                    <a:lstStyle/>
                    <a:p>
                      <a:pPr algn="l"/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Inicio de etapa de verificación</a:t>
                      </a:r>
                      <a:endParaRPr lang="es-CO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 julio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Terminación etapa de verificación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 de septiembre 2019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15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MANTENIMIIENTO Y MEJORAMIENTO DE LA INFRAESTRUCTURA FÍSICA GENERAL DE LOS ESTABLECIMIENTOS PENITENCIARIOS Y CARCELARIOS EPMSC ERE JP BUCARAMANGA A CARGO DEL INSTITUTO NACIONAL PENITENCIARIO Y CARCELARIO – INPEC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179284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Contratista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CONSORCIO  INFRAESTRUCTURA  INPEC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2191679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3328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$ 4.298.384.954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4129990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MESES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751700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Interventoría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2180866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772057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Interventoría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CONTRATADO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1553"/>
                  </a:ext>
                </a:extLst>
              </a:tr>
              <a:tr h="3311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9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Interventoría – Grupo 1 (8 frentes)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9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$372.367.184</a:t>
                      </a:r>
                      <a:endParaRPr lang="es-CO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 etapa de verificación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719">
                <a:tc>
                  <a:txBody>
                    <a:bodyPr/>
                    <a:lstStyle/>
                    <a:p>
                      <a:r>
                        <a:rPr lang="es-CO" sz="9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9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6274642"/>
                  </a:ext>
                </a:extLst>
              </a:tr>
              <a:tr h="11526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9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9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900" kern="12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etapa de verificación, se encuentra terminada y entregada, sin embrago esta en proceso de aprobación por parte de la Interventoría para la firma del acta de inicio de la Fase 2 de ejecución de obra</a:t>
                      </a:r>
                      <a:endParaRPr lang="es-CO" sz="900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44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276" name="19 CuadroTexto">
            <a:extLst>
              <a:ext uri="{FF2B5EF4-FFF2-40B4-BE49-F238E27FC236}">
                <a16:creationId xmlns:a16="http://schemas.microsoft.com/office/drawing/2014/main" id="{00C34732-2FC6-476A-A015-6A9FDEB302C3}"/>
              </a:ext>
            </a:extLst>
          </p:cNvPr>
          <p:cNvSpPr txBox="1"/>
          <p:nvPr/>
        </p:nvSpPr>
        <p:spPr>
          <a:xfrm>
            <a:off x="147338" y="430604"/>
            <a:ext cx="809105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T- 762 </a:t>
            </a:r>
            <a:endParaRPr lang="es-CO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7" name="6 Rectángulo">
            <a:extLst>
              <a:ext uri="{FF2B5EF4-FFF2-40B4-BE49-F238E27FC236}">
                <a16:creationId xmlns:a16="http://schemas.microsoft.com/office/drawing/2014/main" id="{BFF64ABE-FE2C-4477-948C-3F5BA31B3703}"/>
              </a:ext>
            </a:extLst>
          </p:cNvPr>
          <p:cNvSpPr/>
          <p:nvPr/>
        </p:nvSpPr>
        <p:spPr>
          <a:xfrm>
            <a:off x="147338" y="182570"/>
            <a:ext cx="6658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</a:t>
            </a:r>
            <a:r>
              <a:rPr lang="es-ES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EPMSC ERE JP BUCARAMANGA</a:t>
            </a:r>
            <a:endParaRPr lang="es-CO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78" name="Tabla 277">
            <a:extLst>
              <a:ext uri="{FF2B5EF4-FFF2-40B4-BE49-F238E27FC236}">
                <a16:creationId xmlns:a16="http://schemas.microsoft.com/office/drawing/2014/main" id="{1D588009-BD74-4C27-8558-D8C7957D7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68883"/>
              </p:ext>
            </p:extLst>
          </p:nvPr>
        </p:nvGraphicFramePr>
        <p:xfrm>
          <a:off x="273051" y="919650"/>
          <a:ext cx="11219866" cy="37232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022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001">
                <a:tc>
                  <a:txBody>
                    <a:bodyPr/>
                    <a:lstStyle/>
                    <a:p>
                      <a:pPr algn="l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11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44">
                <a:tc>
                  <a:txBody>
                    <a:bodyPr/>
                    <a:lstStyle/>
                    <a:p>
                      <a:pPr algn="just"/>
                      <a:r>
                        <a:rPr lang="es-CO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Alcance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</a:t>
                      </a:r>
                      <a:r>
                        <a:rPr lang="es-CO" sz="1100" u="sng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a baterías sanitarias: PABELLON 3,4,6</a:t>
                      </a:r>
                    </a:p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Se prioriza el mantenimiento en los patios de sol y zonas comunes de los pabellones. Las baterías requieren sustitución de aparatos sanitarios, mantenimiento a algunos existentes, control de humedades en las placas de entrepiso, enchapes, suministro e instalación de puertas a los baños. </a:t>
                      </a:r>
                    </a:p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</a:t>
                      </a:r>
                      <a:r>
                        <a:rPr lang="es-CO" sz="1100" u="sng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ZONAS COMUNES EN LOS PABELLONES Y PATIOS: 3, 4, 6</a:t>
                      </a:r>
                    </a:p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Se requiere el mantenimiento en las escaleras de acceso a los pabellones, resanes y pintura general en los patios y pabellones, demolición y construcción de pisos, también es necesario el mantenimiento de las instalaciones hidráulicas, al igual que sifones y rejillas.  </a:t>
                      </a:r>
                    </a:p>
                    <a:p>
                      <a:pPr algn="just"/>
                      <a:endParaRPr lang="es-CO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</a:t>
                      </a:r>
                      <a:r>
                        <a:rPr lang="es-CO" sz="1100" u="sng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Reforzamiento  y adecuación de garitas</a:t>
                      </a:r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Se hace necesaria la intervención de las garitas existentes nuevas, para que cumplan con confort, habitabilidad y servicios, dando cumplimiento a lo ordenado en la sentencia T-762.  </a:t>
                      </a:r>
                    </a:p>
                    <a:p>
                      <a:pPr algn="just"/>
                      <a:endParaRPr lang="es-CO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just"/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• </a:t>
                      </a:r>
                      <a:r>
                        <a:rPr lang="es-CO" sz="1100" u="sng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Sistema de contención en talud</a:t>
                      </a:r>
                      <a:r>
                        <a:rPr lang="es-CO" sz="11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Bajo la garita antigua número 6, ubicada sobre el cerramiento perimetral exterior, que impide su uso por seguridad del personal de guardia.  </a:t>
                      </a:r>
                    </a:p>
                    <a:p>
                      <a:pPr algn="just"/>
                      <a:endParaRPr lang="es-CO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37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3</a:t>
            </a:fld>
            <a:endParaRPr lang="es-CO" dirty="0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06E5D28-8383-4A65-95CA-01869983766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28192" y="6274768"/>
            <a:ext cx="31115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Desviación en días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frente proyección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59B87256-EEC0-438C-9ED1-CCAD7F5827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5173BC2F-D0DD-45F6-BF24-87B33BCA1B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grpSp>
        <p:nvGrpSpPr>
          <p:cNvPr id="63" name="2 Grupo">
            <a:extLst>
              <a:ext uri="{FF2B5EF4-FFF2-40B4-BE49-F238E27FC236}">
                <a16:creationId xmlns:a16="http://schemas.microsoft.com/office/drawing/2014/main" id="{0A436F5C-B563-4DEB-9D73-AE3BB0E9202E}"/>
              </a:ext>
            </a:extLst>
          </p:cNvPr>
          <p:cNvGrpSpPr/>
          <p:nvPr/>
        </p:nvGrpSpPr>
        <p:grpSpPr>
          <a:xfrm>
            <a:off x="7618633" y="6205413"/>
            <a:ext cx="1700032" cy="384758"/>
            <a:chOff x="7164287" y="6381328"/>
            <a:chExt cx="1404770" cy="360040"/>
          </a:xfrm>
        </p:grpSpPr>
        <p:sp>
          <p:nvSpPr>
            <p:cNvPr id="64" name="Rectángulo redondeado 31">
              <a:extLst>
                <a:ext uri="{FF2B5EF4-FFF2-40B4-BE49-F238E27FC236}">
                  <a16:creationId xmlns:a16="http://schemas.microsoft.com/office/drawing/2014/main" id="{79DBC480-27B0-4336-8DCC-22829C460735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5" name="26 Elipse">
              <a:extLst>
                <a:ext uri="{FF2B5EF4-FFF2-40B4-BE49-F238E27FC236}">
                  <a16:creationId xmlns:a16="http://schemas.microsoft.com/office/drawing/2014/main" id="{135BF92E-70F9-4542-9F4B-FA28FFF96CED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6" name="32 Elipse">
              <a:extLst>
                <a:ext uri="{FF2B5EF4-FFF2-40B4-BE49-F238E27FC236}">
                  <a16:creationId xmlns:a16="http://schemas.microsoft.com/office/drawing/2014/main" id="{2975A682-145F-4185-A02E-607145390970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67" name="1 Rectángulo">
              <a:extLst>
                <a:ext uri="{FF2B5EF4-FFF2-40B4-BE49-F238E27FC236}">
                  <a16:creationId xmlns:a16="http://schemas.microsoft.com/office/drawing/2014/main" id="{B17A7465-E55C-4172-A518-B72CBC88816B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68" name="34 Rectángulo">
              <a:extLst>
                <a:ext uri="{FF2B5EF4-FFF2-40B4-BE49-F238E27FC236}">
                  <a16:creationId xmlns:a16="http://schemas.microsoft.com/office/drawing/2014/main" id="{7DF525E9-28A4-4DE0-ACE9-D7FBCF894A60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70" name="149 Extracto">
            <a:extLst>
              <a:ext uri="{FF2B5EF4-FFF2-40B4-BE49-F238E27FC236}">
                <a16:creationId xmlns:a16="http://schemas.microsoft.com/office/drawing/2014/main" id="{B1EEB487-4E3B-4A83-87AF-0D6BD2545306}"/>
              </a:ext>
            </a:extLst>
          </p:cNvPr>
          <p:cNvSpPr/>
          <p:nvPr/>
        </p:nvSpPr>
        <p:spPr>
          <a:xfrm>
            <a:off x="7772346" y="636066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1" name="150 Proceso">
            <a:extLst>
              <a:ext uri="{FF2B5EF4-FFF2-40B4-BE49-F238E27FC236}">
                <a16:creationId xmlns:a16="http://schemas.microsoft.com/office/drawing/2014/main" id="{3FBFCC2E-CF3D-4F21-AA6D-E56C52A0D3C7}"/>
              </a:ext>
            </a:extLst>
          </p:cNvPr>
          <p:cNvSpPr/>
          <p:nvPr/>
        </p:nvSpPr>
        <p:spPr>
          <a:xfrm>
            <a:off x="8179104" y="6369724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05" name="Rectangle 178">
            <a:extLst>
              <a:ext uri="{FF2B5EF4-FFF2-40B4-BE49-F238E27FC236}">
                <a16:creationId xmlns:a16="http://schemas.microsoft.com/office/drawing/2014/main" id="{EB9586EA-343D-4C2F-BFC6-37B5C58EB2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214671"/>
            <a:ext cx="2783274" cy="49193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Teofila Banquez Supervisor FONADE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/>
              <a:t>5940407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endParaRPr lang="es-CO" sz="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9" name="Rectangle 181">
            <a:extLst>
              <a:ext uri="{FF2B5EF4-FFF2-40B4-BE49-F238E27FC236}">
                <a16:creationId xmlns:a16="http://schemas.microsoft.com/office/drawing/2014/main" id="{E5CFAFFA-2E9E-4D4D-A16D-2E4AD71CFBE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1292" y="977493"/>
            <a:ext cx="4297680" cy="253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140" name="Rectangle 181">
            <a:extLst>
              <a:ext uri="{FF2B5EF4-FFF2-40B4-BE49-F238E27FC236}">
                <a16:creationId xmlns:a16="http://schemas.microsoft.com/office/drawing/2014/main" id="{8D311654-6C57-4807-B12F-78EFC886C3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38559" y="962182"/>
            <a:ext cx="2502611" cy="253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141" name="Rectangle 184">
            <a:extLst>
              <a:ext uri="{FF2B5EF4-FFF2-40B4-BE49-F238E27FC236}">
                <a16:creationId xmlns:a16="http://schemas.microsoft.com/office/drawing/2014/main" id="{B89ED6DA-9E57-4BA3-8E70-61123CCDE8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75677" y="1259982"/>
            <a:ext cx="2502611" cy="2267000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71450" indent="-171450" defTabSz="457200" fontAlgn="ctr">
              <a:buFont typeface="Wingdings" panose="05000000000000000000" pitchFamily="2" charset="2"/>
              <a:buChar char="ü"/>
            </a:pPr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Legalización Contrato de Interventoría.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Firma Acta de Inicio. 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verificación.</a:t>
            </a: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Inicio de Etapa de construcción. </a:t>
            </a:r>
          </a:p>
          <a:p>
            <a:pPr defTabSz="457200" fontAlgn="ctr"/>
            <a:endParaRPr lang="es-CO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2" name="Rectangle 186">
            <a:extLst>
              <a:ext uri="{FF2B5EF4-FFF2-40B4-BE49-F238E27FC236}">
                <a16:creationId xmlns:a16="http://schemas.microsoft.com/office/drawing/2014/main" id="{FFDAF276-867F-403F-8847-D20720BF772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561743" y="1244423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" name="Rectangle 181">
            <a:extLst>
              <a:ext uri="{FF2B5EF4-FFF2-40B4-BE49-F238E27FC236}">
                <a16:creationId xmlns:a16="http://schemas.microsoft.com/office/drawing/2014/main" id="{526C4453-D734-4FB6-BFE6-4E6DB5B3A29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26197" y="3924902"/>
            <a:ext cx="3073986" cy="2535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sp>
        <p:nvSpPr>
          <p:cNvPr id="144" name="Rectangle 181">
            <a:extLst>
              <a:ext uri="{FF2B5EF4-FFF2-40B4-BE49-F238E27FC236}">
                <a16:creationId xmlns:a16="http://schemas.microsoft.com/office/drawing/2014/main" id="{37741489-612A-470F-8D73-4D03076F41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206352" y="3949086"/>
            <a:ext cx="3028507" cy="23810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145" name="Rectangle 178">
            <a:extLst>
              <a:ext uri="{FF2B5EF4-FFF2-40B4-BE49-F238E27FC236}">
                <a16:creationId xmlns:a16="http://schemas.microsoft.com/office/drawing/2014/main" id="{DE597A41-DA12-430C-B6C1-3B6802E7A6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206352" y="4196441"/>
            <a:ext cx="302850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46" name="Group 51">
            <a:extLst>
              <a:ext uri="{FF2B5EF4-FFF2-40B4-BE49-F238E27FC236}">
                <a16:creationId xmlns:a16="http://schemas.microsoft.com/office/drawing/2014/main" id="{34802FD4-807A-47D3-8E34-0AAF8BE8F3BB}"/>
              </a:ext>
            </a:extLst>
          </p:cNvPr>
          <p:cNvGrpSpPr/>
          <p:nvPr/>
        </p:nvGrpSpPr>
        <p:grpSpPr>
          <a:xfrm>
            <a:off x="3960212" y="3939872"/>
            <a:ext cx="2926080" cy="2004343"/>
            <a:chOff x="2981481" y="4038600"/>
            <a:chExt cx="2926080" cy="2004343"/>
          </a:xfrm>
          <a:noFill/>
        </p:grpSpPr>
        <p:sp>
          <p:nvSpPr>
            <p:cNvPr id="147" name="Rectangle 181">
              <a:extLst>
                <a:ext uri="{FF2B5EF4-FFF2-40B4-BE49-F238E27FC236}">
                  <a16:creationId xmlns:a16="http://schemas.microsoft.com/office/drawing/2014/main" id="{DC4ABED0-6F91-4F8C-81A5-F6716CFF13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038600"/>
              <a:ext cx="2926080" cy="2535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148" name="Rectangle 178">
              <a:extLst>
                <a:ext uri="{FF2B5EF4-FFF2-40B4-BE49-F238E27FC236}">
                  <a16:creationId xmlns:a16="http://schemas.microsoft.com/office/drawing/2014/main" id="{C216120E-3DD6-4878-BCF8-9B45D82CDBC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287305"/>
              <a:ext cx="2926080" cy="1755638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49" name="Rectangle 178">
            <a:extLst>
              <a:ext uri="{FF2B5EF4-FFF2-40B4-BE49-F238E27FC236}">
                <a16:creationId xmlns:a16="http://schemas.microsoft.com/office/drawing/2014/main" id="{A9E1DEE7-569E-4E5C-94D8-087EA98933A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7758" y="4196441"/>
            <a:ext cx="3028506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US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0" name="Rectangle 186">
            <a:extLst>
              <a:ext uri="{FF2B5EF4-FFF2-40B4-BE49-F238E27FC236}">
                <a16:creationId xmlns:a16="http://schemas.microsoft.com/office/drawing/2014/main" id="{173C9166-64A2-4908-BD7A-D1D97D404C36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219781" y="1264185"/>
            <a:ext cx="64702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23/07/2019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23/09/2019</a:t>
            </a:r>
            <a:endParaRPr lang="en-GB" sz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1" name="Rectangle 186">
            <a:extLst>
              <a:ext uri="{FF2B5EF4-FFF2-40B4-BE49-F238E27FC236}">
                <a16:creationId xmlns:a16="http://schemas.microsoft.com/office/drawing/2014/main" id="{F8B286B4-281C-4C75-B0EB-F24673B78C62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920168" y="1259813"/>
            <a:ext cx="578312" cy="2240632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Rectangle 6">
            <a:extLst>
              <a:ext uri="{FF2B5EF4-FFF2-40B4-BE49-F238E27FC236}">
                <a16:creationId xmlns:a16="http://schemas.microsoft.com/office/drawing/2014/main" id="{ADCF7C59-EB1C-4C93-9786-97C73AF0E8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228332" y="6413267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154" name="Rectangle 6">
            <a:extLst>
              <a:ext uri="{FF2B5EF4-FFF2-40B4-BE49-F238E27FC236}">
                <a16:creationId xmlns:a16="http://schemas.microsoft.com/office/drawing/2014/main" id="{DA60424C-FCAB-4164-A852-6EDF316C6E05}"/>
              </a:ext>
            </a:extLst>
          </p:cNvPr>
          <p:cNvSpPr>
            <a:spLocks noChangeArrowheads="1"/>
          </p:cNvSpPr>
          <p:nvPr/>
        </p:nvSpPr>
        <p:spPr bwMode="gray">
          <a:xfrm>
            <a:off x="9209324" y="6402814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sp>
        <p:nvSpPr>
          <p:cNvPr id="155" name="Rectangle 5">
            <a:extLst>
              <a:ext uri="{FF2B5EF4-FFF2-40B4-BE49-F238E27FC236}">
                <a16:creationId xmlns:a16="http://schemas.microsoft.com/office/drawing/2014/main" id="{265F8721-D229-4554-8B3A-6272C18D42CE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2962661" y="3969928"/>
            <a:ext cx="453231" cy="1634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0%</a:t>
            </a:r>
          </a:p>
        </p:txBody>
      </p:sp>
      <p:sp>
        <p:nvSpPr>
          <p:cNvPr id="172" name="26 Elipse">
            <a:extLst>
              <a:ext uri="{FF2B5EF4-FFF2-40B4-BE49-F238E27FC236}">
                <a16:creationId xmlns:a16="http://schemas.microsoft.com/office/drawing/2014/main" id="{3D66E203-3E25-4823-85D6-06C05639CC88}"/>
              </a:ext>
            </a:extLst>
          </p:cNvPr>
          <p:cNvSpPr/>
          <p:nvPr/>
        </p:nvSpPr>
        <p:spPr>
          <a:xfrm>
            <a:off x="9698593" y="1531176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73" name="26 Elipse">
            <a:extLst>
              <a:ext uri="{FF2B5EF4-FFF2-40B4-BE49-F238E27FC236}">
                <a16:creationId xmlns:a16="http://schemas.microsoft.com/office/drawing/2014/main" id="{F0E189F3-52BA-451D-B50C-9731C3484A4C}"/>
              </a:ext>
            </a:extLst>
          </p:cNvPr>
          <p:cNvSpPr/>
          <p:nvPr/>
        </p:nvSpPr>
        <p:spPr>
          <a:xfrm>
            <a:off x="9698593" y="2320815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74" name="6 Rectángulo">
            <a:extLst>
              <a:ext uri="{FF2B5EF4-FFF2-40B4-BE49-F238E27FC236}">
                <a16:creationId xmlns:a16="http://schemas.microsoft.com/office/drawing/2014/main" id="{29DD13F9-E5A2-40EB-A266-446F66FE9838}"/>
              </a:ext>
            </a:extLst>
          </p:cNvPr>
          <p:cNvSpPr/>
          <p:nvPr/>
        </p:nvSpPr>
        <p:spPr>
          <a:xfrm>
            <a:off x="704609" y="271668"/>
            <a:ext cx="9742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Meta: </a:t>
            </a:r>
            <a:r>
              <a:rPr lang="es-CO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A LA SENTENCIA FALLO  T-762 DE 2015 </a:t>
            </a:r>
            <a:r>
              <a:rPr lang="es-CO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s-CO" sz="1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56" name="Group 120">
            <a:extLst>
              <a:ext uri="{FF2B5EF4-FFF2-40B4-BE49-F238E27FC236}">
                <a16:creationId xmlns:a16="http://schemas.microsoft.com/office/drawing/2014/main" id="{9C592117-EE17-45C4-AE57-C84E87EE1599}"/>
              </a:ext>
            </a:extLst>
          </p:cNvPr>
          <p:cNvGrpSpPr>
            <a:grpSpLocks/>
          </p:cNvGrpSpPr>
          <p:nvPr/>
        </p:nvGrpSpPr>
        <p:grpSpPr bwMode="auto">
          <a:xfrm>
            <a:off x="10752477" y="53649"/>
            <a:ext cx="771723" cy="1125172"/>
            <a:chOff x="4005" y="1309"/>
            <a:chExt cx="313" cy="350"/>
          </a:xfrm>
        </p:grpSpPr>
        <p:pic>
          <p:nvPicPr>
            <p:cNvPr id="157" name="Picture 121" descr="j0432549">
              <a:extLst>
                <a:ext uri="{FF2B5EF4-FFF2-40B4-BE49-F238E27FC236}">
                  <a16:creationId xmlns:a16="http://schemas.microsoft.com/office/drawing/2014/main" id="{B37E7C44-36A9-4FE1-B6DA-BCE6E96AB13C}"/>
                </a:ext>
              </a:extLst>
            </p:cNvPr>
            <p:cNvPicPr>
              <a:picLocks noChangeArrowheads="1"/>
            </p:cNvPicPr>
            <p:nvPr>
              <p:custDataLst>
                <p:tags r:id="rId3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5" y="1309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" name="Oval 125">
              <a:extLst>
                <a:ext uri="{FF2B5EF4-FFF2-40B4-BE49-F238E27FC236}">
                  <a16:creationId xmlns:a16="http://schemas.microsoft.com/office/drawing/2014/main" id="{E1E01941-8431-4E62-83F6-18662D652264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0800000">
              <a:off x="4052" y="1554"/>
              <a:ext cx="38" cy="22"/>
            </a:xfrm>
            <a:prstGeom prst="ellipse">
              <a:avLst/>
            </a:prstGeom>
            <a:solidFill>
              <a:schemeClr val="bg2">
                <a:alpha val="30196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 sz="1051" dirty="0">
                <a:solidFill>
                  <a:prstClr val="black"/>
                </a:solidFill>
              </a:endParaRPr>
            </a:p>
          </p:txBody>
        </p:sp>
        <p:grpSp>
          <p:nvGrpSpPr>
            <p:cNvPr id="159" name="Group 130">
              <a:extLst>
                <a:ext uri="{FF2B5EF4-FFF2-40B4-BE49-F238E27FC236}">
                  <a16:creationId xmlns:a16="http://schemas.microsoft.com/office/drawing/2014/main" id="{30FD2D0D-23AE-4E53-B845-B632598E9E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9" y="1364"/>
              <a:ext cx="125" cy="74"/>
              <a:chOff x="3123" y="2452"/>
              <a:chExt cx="279" cy="150"/>
            </a:xfrm>
          </p:grpSpPr>
          <p:sp>
            <p:nvSpPr>
              <p:cNvPr id="160" name="Oval 131">
                <a:extLst>
                  <a:ext uri="{FF2B5EF4-FFF2-40B4-BE49-F238E27FC236}">
                    <a16:creationId xmlns:a16="http://schemas.microsoft.com/office/drawing/2014/main" id="{EEBF8C1E-62E3-418B-B7F2-F82CA165ACDB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246" y="2452"/>
                <a:ext cx="156" cy="1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1" name="Oval 133">
                <a:extLst>
                  <a:ext uri="{FF2B5EF4-FFF2-40B4-BE49-F238E27FC236}">
                    <a16:creationId xmlns:a16="http://schemas.microsoft.com/office/drawing/2014/main" id="{E9884756-CDDE-4951-BE52-050AF8DF47B5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 rot="10800000">
                <a:off x="3123" y="2456"/>
                <a:ext cx="90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75" name="Oval 131">
            <a:extLst>
              <a:ext uri="{FF2B5EF4-FFF2-40B4-BE49-F238E27FC236}">
                <a16:creationId xmlns:a16="http://schemas.microsoft.com/office/drawing/2014/main" id="{1FBBEACF-6588-4A57-956A-CB823A118F69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52177" y="539285"/>
            <a:ext cx="172325" cy="237894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1051" dirty="0">
              <a:solidFill>
                <a:prstClr val="black"/>
              </a:solidFill>
            </a:endParaRPr>
          </a:p>
        </p:txBody>
      </p:sp>
      <p:sp>
        <p:nvSpPr>
          <p:cNvPr id="176" name="Rectangle 183">
            <a:extLst>
              <a:ext uri="{FF2B5EF4-FFF2-40B4-BE49-F238E27FC236}">
                <a16:creationId xmlns:a16="http://schemas.microsoft.com/office/drawing/2014/main" id="{E2A35FE6-72FB-41AB-8D84-E807935B38BE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9563688" y="948315"/>
            <a:ext cx="498009" cy="24552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177" name="Rectangle 186">
            <a:extLst>
              <a:ext uri="{FF2B5EF4-FFF2-40B4-BE49-F238E27FC236}">
                <a16:creationId xmlns:a16="http://schemas.microsoft.com/office/drawing/2014/main" id="{5FFC823A-1934-4190-9DC8-41EC8DF2C18F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235013" y="948315"/>
            <a:ext cx="647027" cy="2643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178" name="Rectangle 186">
            <a:extLst>
              <a:ext uri="{FF2B5EF4-FFF2-40B4-BE49-F238E27FC236}">
                <a16:creationId xmlns:a16="http://schemas.microsoft.com/office/drawing/2014/main" id="{9B8C0950-4230-48A9-A9D6-F9903CC694A3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920168" y="948315"/>
            <a:ext cx="578312" cy="2643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</p:spTree>
    <p:extLst>
      <p:ext uri="{BB962C8B-B14F-4D97-AF65-F5344CB8AC3E}">
        <p14:creationId xmlns:p14="http://schemas.microsoft.com/office/powerpoint/2010/main" val="1023624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SmdU7hW0yJ1y01NNni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559</Words>
  <Application>Microsoft Office PowerPoint</Application>
  <PresentationFormat>Panorámica</PresentationFormat>
  <Paragraphs>90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74</cp:revision>
  <cp:lastPrinted>2019-10-29T22:15:30Z</cp:lastPrinted>
  <dcterms:created xsi:type="dcterms:W3CDTF">2019-06-28T15:32:40Z</dcterms:created>
  <dcterms:modified xsi:type="dcterms:W3CDTF">2020-04-14T00:55:20Z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